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58" r:id="rId5"/>
    <p:sldId id="259" r:id="rId6"/>
    <p:sldId id="261" r:id="rId7"/>
    <p:sldId id="260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2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3" autoAdjust="0"/>
    <p:restoredTop sz="93301" autoAdjust="0"/>
  </p:normalViewPr>
  <p:slideViewPr>
    <p:cSldViewPr snapToGrid="0">
      <p:cViewPr varScale="1">
        <p:scale>
          <a:sx n="76" d="100"/>
          <a:sy n="76" d="100"/>
        </p:scale>
        <p:origin x="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9681-313D-45C7-8C61-9141E156306F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D72D8-567D-43E4-946E-8C458BFCC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冈上肌肌腱撕裂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D72D8-567D-43E4-946E-8C458BFCCD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0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Extend to human pose estimation.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D72D8-567D-43E4-946E-8C458BFCCD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3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1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6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3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33AA0-E55D-4A0B-8714-C5FEDAD277A5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5996-AD5A-4BB3-AE87-205182C27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Group Meeting</a:t>
            </a:r>
            <a:br>
              <a:rPr lang="en-US" altLang="zh-CN" dirty="0" smtClean="0"/>
            </a:br>
            <a:r>
              <a:rPr lang="en-US" altLang="zh-CN" sz="3600" dirty="0" smtClean="0"/>
              <a:t>CVPR oral paper</a:t>
            </a:r>
            <a:endParaRPr 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Zhao Weibing</a:t>
            </a:r>
          </a:p>
          <a:p>
            <a:r>
              <a:rPr lang="en-US" dirty="0" smtClean="0"/>
              <a:t>2020/06/26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9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368" y="298450"/>
            <a:ext cx="5468732" cy="59658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641350"/>
            <a:ext cx="5986668" cy="5024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46" y="1210477"/>
            <a:ext cx="5229226" cy="30448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6796" y="4691120"/>
            <a:ext cx="5800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CEM takes </a:t>
            </a:r>
            <a:r>
              <a:rPr lang="en-US" dirty="0">
                <a:solidFill>
                  <a:srgbClr val="002060"/>
                </a:solidFill>
              </a:rPr>
              <a:t>the down-sampling kernel as a parameter</a:t>
            </a:r>
          </a:p>
          <a:p>
            <a:r>
              <a:rPr lang="en-US" dirty="0">
                <a:solidFill>
                  <a:srgbClr val="002060"/>
                </a:solidFill>
              </a:rPr>
              <a:t>upon its assembly at test time. Thus, it can be used </a:t>
            </a:r>
            <a:r>
              <a:rPr lang="en-US" dirty="0" smtClean="0">
                <a:solidFill>
                  <a:srgbClr val="002060"/>
                </a:solidFill>
              </a:rPr>
              <a:t>for adopting </a:t>
            </a:r>
            <a:r>
              <a:rPr lang="en-US" dirty="0">
                <a:solidFill>
                  <a:srgbClr val="002060"/>
                </a:solidFill>
              </a:rPr>
              <a:t>a given network that was pre-trained using </a:t>
            </a:r>
            <a:r>
              <a:rPr lang="en-US" dirty="0" smtClean="0">
                <a:solidFill>
                  <a:srgbClr val="002060"/>
                </a:solidFill>
              </a:rPr>
              <a:t>some default </a:t>
            </a:r>
            <a:r>
              <a:rPr lang="en-US" dirty="0">
                <a:solidFill>
                  <a:srgbClr val="002060"/>
                </a:solidFill>
              </a:rPr>
              <a:t>kernel, to the kernel corresponding to the LR image.</a:t>
            </a:r>
          </a:p>
        </p:txBody>
      </p:sp>
    </p:spTree>
    <p:extLst>
      <p:ext uri="{BB962C8B-B14F-4D97-AF65-F5344CB8AC3E}">
        <p14:creationId xmlns:p14="http://schemas.microsoft.com/office/powerpoint/2010/main" val="349152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3" y="1825625"/>
            <a:ext cx="11846136" cy="2930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797"/>
          <a:stretch/>
        </p:blipFill>
        <p:spPr>
          <a:xfrm>
            <a:off x="500743" y="5145088"/>
            <a:ext cx="5410200" cy="1031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27612"/>
            <a:ext cx="53435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1" y="490536"/>
            <a:ext cx="11567914" cy="57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1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228725"/>
            <a:ext cx="108489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020001"/>
            <a:ext cx="5926175" cy="4529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75" y="1008912"/>
            <a:ext cx="6054651" cy="45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8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" y="794658"/>
            <a:ext cx="11991804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2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06" y="475569"/>
            <a:ext cx="8654587" cy="59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296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21771" y="326912"/>
            <a:ext cx="12170229" cy="2790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2673"/>
            <a:ext cx="5987142" cy="2818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42" y="3248238"/>
            <a:ext cx="6120883" cy="27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6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74"/>
            <a:ext cx="12003355" cy="583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9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1" y="579892"/>
            <a:ext cx="11584418" cy="53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2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list: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56" y="1690688"/>
            <a:ext cx="113538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 err="1">
                <a:solidFill>
                  <a:srgbClr val="C00000"/>
                </a:solidFill>
              </a:rPr>
              <a:t>Explorable</a:t>
            </a:r>
            <a:r>
              <a:rPr lang="en-US" sz="2800" dirty="0">
                <a:solidFill>
                  <a:srgbClr val="C00000"/>
                </a:solidFill>
              </a:rPr>
              <a:t> Super </a:t>
            </a:r>
            <a:r>
              <a:rPr lang="en-US" sz="2800" dirty="0" smtClean="0">
                <a:solidFill>
                  <a:srgbClr val="C00000"/>
                </a:solidFill>
              </a:rPr>
              <a:t>Resolution</a:t>
            </a:r>
            <a:r>
              <a:rPr lang="en-US" sz="2800" dirty="0" smtClean="0"/>
              <a:t>, CVPR 2020 oral</a:t>
            </a:r>
            <a:endParaRPr lang="en-US" sz="2800" dirty="0"/>
          </a:p>
          <a:p>
            <a:pPr lvl="1"/>
            <a:r>
              <a:rPr lang="en-US" dirty="0" smtClean="0"/>
              <a:t>Explore infinite plausible reconstructions from the LR image.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solidFill>
                  <a:srgbClr val="C00000"/>
                </a:solidFill>
              </a:rPr>
              <a:t>Camouflaged </a:t>
            </a:r>
            <a:r>
              <a:rPr lang="en-US" sz="2800" dirty="0" smtClean="0">
                <a:solidFill>
                  <a:srgbClr val="C00000"/>
                </a:solidFill>
              </a:rPr>
              <a:t>Object Detection</a:t>
            </a:r>
            <a:r>
              <a:rPr lang="en-US" sz="2800" dirty="0"/>
              <a:t>, CVPR 2020 oral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Present a new task (COD), identifying objects seamlessly embedded in their surroundings.</a:t>
            </a:r>
            <a:endParaRPr lang="en-US" sz="2400" dirty="0"/>
          </a:p>
          <a:p>
            <a:pPr marL="228600" lvl="1">
              <a:spcBef>
                <a:spcPts val="1000"/>
              </a:spcBef>
            </a:pPr>
            <a:r>
              <a:rPr lang="en-US" sz="2800" dirty="0">
                <a:solidFill>
                  <a:srgbClr val="C00000"/>
                </a:solidFill>
              </a:rPr>
              <a:t>Dual Super-Resolution Learning for Semantic Segmentation</a:t>
            </a:r>
            <a:r>
              <a:rPr lang="en-US" sz="2800" dirty="0"/>
              <a:t>, CVPR 2020 oral</a:t>
            </a:r>
          </a:p>
          <a:p>
            <a:pPr lvl="1"/>
            <a:r>
              <a:rPr lang="en-US" dirty="0" smtClean="0"/>
              <a:t>Multi-task: SR facilitates the segmentation.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7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" y="988559"/>
            <a:ext cx="11936800" cy="48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0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47862"/>
            <a:ext cx="111537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5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667035" cy="4351338"/>
          </a:xfrm>
        </p:spPr>
        <p:txBody>
          <a:bodyPr/>
          <a:lstStyle/>
          <a:p>
            <a:r>
              <a:rPr lang="en-US" altLang="zh-CN" dirty="0" smtClean="0"/>
              <a:t>Semantic Segmentation Methods (keep high-resolution representation)</a:t>
            </a:r>
            <a:endParaRPr lang="en-US" altLang="zh-CN" dirty="0"/>
          </a:p>
          <a:p>
            <a:pPr lvl="1"/>
            <a:r>
              <a:rPr lang="en-US" altLang="zh-CN" dirty="0" err="1" smtClean="0"/>
              <a:t>DeepLabs</a:t>
            </a:r>
            <a:r>
              <a:rPr lang="en-US" altLang="zh-CN" dirty="0" smtClean="0"/>
              <a:t>: use </a:t>
            </a:r>
            <a:r>
              <a:rPr lang="en-US" altLang="zh-CN" dirty="0" err="1" smtClean="0">
                <a:solidFill>
                  <a:srgbClr val="C00000"/>
                </a:solidFill>
              </a:rPr>
              <a:t>atrous</a:t>
            </a:r>
            <a:r>
              <a:rPr lang="en-US" altLang="zh-CN" dirty="0" smtClean="0">
                <a:solidFill>
                  <a:srgbClr val="C00000"/>
                </a:solidFill>
              </a:rPr>
              <a:t> convolution </a:t>
            </a:r>
            <a:r>
              <a:rPr lang="en-US" altLang="zh-CN" dirty="0" smtClean="0"/>
              <a:t>to replace </a:t>
            </a:r>
            <a:r>
              <a:rPr lang="en-US" altLang="zh-CN" dirty="0" err="1" smtClean="0"/>
              <a:t>strided</a:t>
            </a:r>
            <a:r>
              <a:rPr lang="en-US" altLang="zh-CN" dirty="0" smtClean="0"/>
              <a:t> convolutions.</a:t>
            </a:r>
          </a:p>
          <a:p>
            <a:pPr lvl="1"/>
            <a:r>
              <a:rPr lang="en-US" altLang="zh-CN" dirty="0"/>
              <a:t>U-Net: </a:t>
            </a:r>
            <a:r>
              <a:rPr lang="en-US" dirty="0"/>
              <a:t>hallucinate higher-resolution feature maps by combining </a:t>
            </a:r>
            <a:r>
              <a:rPr lang="en-US" dirty="0">
                <a:solidFill>
                  <a:srgbClr val="C00000"/>
                </a:solidFill>
              </a:rPr>
              <a:t>a top-down </a:t>
            </a:r>
            <a:r>
              <a:rPr lang="en-US" dirty="0" smtClean="0">
                <a:solidFill>
                  <a:srgbClr val="C00000"/>
                </a:solidFill>
              </a:rPr>
              <a:t>pathway </a:t>
            </a:r>
            <a:r>
              <a:rPr lang="en-US" dirty="0">
                <a:solidFill>
                  <a:srgbClr val="C00000"/>
                </a:solidFill>
              </a:rPr>
              <a:t>and lateral connections</a:t>
            </a:r>
            <a:r>
              <a:rPr lang="en-US" dirty="0" smtClean="0"/>
              <a:t>.</a:t>
            </a:r>
          </a:p>
          <a:p>
            <a:r>
              <a:rPr lang="en-US" dirty="0"/>
              <a:t>Disadvantages: </a:t>
            </a:r>
          </a:p>
          <a:p>
            <a:pPr lvl="1"/>
            <a:r>
              <a:rPr lang="en-US" altLang="zh-CN" dirty="0" smtClean="0"/>
              <a:t>(1) Involve expensive computation cost. </a:t>
            </a:r>
          </a:p>
          <a:p>
            <a:pPr lvl="1"/>
            <a:r>
              <a:rPr lang="en-US" altLang="zh-CN" dirty="0" smtClean="0"/>
              <a:t>(2) take the original high-resolution image as input, increasing the amount of calculation. </a:t>
            </a:r>
            <a:r>
              <a:rPr lang="zh-CN" altLang="en-US" dirty="0" smtClean="0"/>
              <a:t>当减小</a:t>
            </a:r>
            <a:r>
              <a:rPr lang="en-US" altLang="zh-CN" dirty="0" smtClean="0"/>
              <a:t>input size</a:t>
            </a:r>
            <a:r>
              <a:rPr lang="zh-CN" altLang="en-US" dirty="0" smtClean="0"/>
              <a:t>的时候，分割效果会显著下降。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176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500062"/>
            <a:ext cx="7038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3" y="1108929"/>
            <a:ext cx="11473074" cy="5485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63154"/>
          <a:stretch/>
        </p:blipFill>
        <p:spPr>
          <a:xfrm>
            <a:off x="4628101" y="201617"/>
            <a:ext cx="3072958" cy="5290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69088"/>
          <a:stretch/>
        </p:blipFill>
        <p:spPr>
          <a:xfrm>
            <a:off x="4628101" y="741243"/>
            <a:ext cx="3072958" cy="4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149257" y="1173810"/>
            <a:ext cx="5837086" cy="4013884"/>
            <a:chOff x="755911" y="558117"/>
            <a:chExt cx="7115175" cy="45148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911" y="558117"/>
              <a:ext cx="7115175" cy="451485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939970" y="843240"/>
              <a:ext cx="861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deconv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" y="1389196"/>
            <a:ext cx="5956300" cy="401629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5021580" y="963495"/>
            <a:ext cx="0" cy="3909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37296" y="593915"/>
            <a:ext cx="436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 more complete structures of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1" y="1323020"/>
            <a:ext cx="5440101" cy="36217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332" r="1"/>
          <a:stretch/>
        </p:blipFill>
        <p:spPr>
          <a:xfrm>
            <a:off x="5810492" y="1323021"/>
            <a:ext cx="6158927" cy="36217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92691" y="694479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Effect  of various input resolutions 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1123" y="694478"/>
            <a:ext cx="2991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Effect  of components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70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8" y="226229"/>
            <a:ext cx="11809603" cy="63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60953"/>
            <a:ext cx="10620375" cy="226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96" y="2651265"/>
            <a:ext cx="4930696" cy="40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!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28" y="718121"/>
            <a:ext cx="10674543" cy="53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00" y="1825625"/>
            <a:ext cx="10871200" cy="4351338"/>
          </a:xfrm>
        </p:spPr>
        <p:txBody>
          <a:bodyPr/>
          <a:lstStyle/>
          <a:p>
            <a:r>
              <a:rPr lang="zh-CN" altLang="en-US" dirty="0" smtClean="0"/>
              <a:t>已有的</a:t>
            </a:r>
            <a:r>
              <a:rPr lang="en-US" dirty="0" smtClean="0"/>
              <a:t>SISR</a:t>
            </a:r>
            <a:r>
              <a:rPr lang="zh-CN" altLang="en-US" dirty="0" smtClean="0"/>
              <a:t>方法无法探索一种</a:t>
            </a:r>
            <a:r>
              <a:rPr lang="en-US" altLang="zh-CN" dirty="0" smtClean="0"/>
              <a:t>LR</a:t>
            </a:r>
            <a:r>
              <a:rPr lang="zh-CN" altLang="en-US" dirty="0" smtClean="0"/>
              <a:t>具有的多种可行的重建结果。</a:t>
            </a:r>
            <a:endParaRPr lang="en-US" altLang="zh-CN" dirty="0" smtClean="0"/>
          </a:p>
          <a:p>
            <a:r>
              <a:rPr lang="zh-CN" altLang="en-US" dirty="0" smtClean="0"/>
              <a:t>引入新任务：</a:t>
            </a:r>
            <a:r>
              <a:rPr lang="en-US" altLang="zh-CN" dirty="0" err="1" smtClean="0"/>
              <a:t>explorable</a:t>
            </a:r>
            <a:r>
              <a:rPr lang="en-US" altLang="zh-CN" dirty="0" smtClean="0"/>
              <a:t> super resolution</a:t>
            </a:r>
          </a:p>
          <a:p>
            <a:r>
              <a:rPr lang="en-US" altLang="zh-CN" dirty="0" smtClean="0"/>
              <a:t>Graphical user interface (GUI) + neural network backend, allow editing the SR output to explore abundant plausible HR explanations to the LR input.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" y="1306512"/>
            <a:ext cx="11715873" cy="41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022350"/>
            <a:ext cx="11201311" cy="4908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0" y="585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棘</a:t>
            </a:r>
            <a:r>
              <a:rPr lang="zh-CN" altLang="en-US" dirty="0"/>
              <a:t>上肌腱撕裂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8640469" y="58555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不同的肩峰肱骨间距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6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17" y="1343025"/>
            <a:ext cx="5229225" cy="4171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31384" y="2668588"/>
                <a:ext cx="264412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control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4" y="2668588"/>
                <a:ext cx="2644122" cy="374270"/>
              </a:xfrm>
              <a:prstGeom prst="rect">
                <a:avLst/>
              </a:prstGeom>
              <a:blipFill>
                <a:blip r:embed="rId3"/>
                <a:stretch>
                  <a:fillRect l="-2074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404323" y="1805368"/>
                <a:ext cx="2549865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002060"/>
                    </a:solidFill>
                  </a:rPr>
                  <a:t>Output image: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323" y="1805368"/>
                <a:ext cx="2549865" cy="374270"/>
              </a:xfrm>
              <a:prstGeom prst="rect">
                <a:avLst/>
              </a:prstGeom>
              <a:blipFill>
                <a:blip r:embed="rId4"/>
                <a:stretch>
                  <a:fillRect l="-2153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57200" y="3238550"/>
            <a:ext cx="3612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Concatenate z to the input of each layer of the network, where layers with smaller spatial dimensions are concatenated with a spatially downscaled version of z.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48343" y="2569029"/>
            <a:ext cx="3559628" cy="219039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1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4777976"/>
            <a:ext cx="5105400" cy="43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831850"/>
            <a:ext cx="5229225" cy="29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36575"/>
            <a:ext cx="5191125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" y="1909762"/>
            <a:ext cx="5229225" cy="409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525" y="1540430"/>
            <a:ext cx="369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Consistency Enforcing Module (CEM):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607706"/>
            <a:ext cx="5238750" cy="3524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0050" y="23264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multiplying both sides of the constraint in (3) by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t="9220" r="2206" b="155"/>
          <a:stretch/>
        </p:blipFill>
        <p:spPr>
          <a:xfrm>
            <a:off x="5005387" y="2376606"/>
            <a:ext cx="1266825" cy="276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474" y="2232434"/>
            <a:ext cx="4257675" cy="716028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400798" y="2222909"/>
            <a:ext cx="4391025" cy="796516"/>
          </a:xfrm>
          <a:prstGeom prst="round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3914775"/>
            <a:ext cx="5076825" cy="7239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925" y="3000494"/>
            <a:ext cx="4676775" cy="4191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95425" y="1879044"/>
            <a:ext cx="1528762" cy="4402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肘形连接符 18"/>
          <p:cNvCxnSpPr>
            <a:stCxn id="17" idx="1"/>
            <a:endCxn id="16" idx="1"/>
          </p:cNvCxnSpPr>
          <p:nvPr/>
        </p:nvCxnSpPr>
        <p:spPr>
          <a:xfrm rot="10800000" flipV="1">
            <a:off x="923925" y="2099190"/>
            <a:ext cx="571500" cy="1110853"/>
          </a:xfrm>
          <a:prstGeom prst="bentConnector3">
            <a:avLst>
              <a:gd name="adj1" fmla="val 20333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595688" y="1848206"/>
            <a:ext cx="919162" cy="4402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肘形连接符 22"/>
          <p:cNvCxnSpPr>
            <a:endCxn id="10" idx="3"/>
          </p:cNvCxnSpPr>
          <p:nvPr/>
        </p:nvCxnSpPr>
        <p:spPr>
          <a:xfrm>
            <a:off x="4524375" y="2099190"/>
            <a:ext cx="1095375" cy="684729"/>
          </a:xfrm>
          <a:prstGeom prst="bentConnector3">
            <a:avLst>
              <a:gd name="adj1" fmla="val 16347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436025"/>
            <a:ext cx="5162550" cy="3619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/>
          <a:srcRect t="7907"/>
          <a:stretch/>
        </p:blipFill>
        <p:spPr>
          <a:xfrm>
            <a:off x="6419849" y="3438525"/>
            <a:ext cx="2781300" cy="32456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6353174" y="3367562"/>
            <a:ext cx="3009902" cy="395523"/>
          </a:xfrm>
          <a:prstGeom prst="round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114674" y="3796067"/>
            <a:ext cx="14288" cy="44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162425" y="2977038"/>
            <a:ext cx="0" cy="124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3"/>
          <a:srcRect t="1189"/>
          <a:stretch/>
        </p:blipFill>
        <p:spPr>
          <a:xfrm>
            <a:off x="5953124" y="4016392"/>
            <a:ext cx="4648200" cy="1583202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5905500" y="3963535"/>
            <a:ext cx="4772024" cy="1722889"/>
          </a:xfrm>
          <a:prstGeom prst="round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390525" y="205799"/>
                <a:ext cx="10470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y</a:t>
                </a:r>
                <a:r>
                  <a:rPr lang="en-US" dirty="0" smtClean="0">
                    <a:solidFill>
                      <a:srgbClr val="002060"/>
                    </a:solidFill>
                  </a:rPr>
                  <a:t>: a low resolution image.  x: unknown high-resolution image.  h: a blur kernel.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2060"/>
                    </a:solidFill>
                  </a:rPr>
                  <a:t>sub-sampling by a factor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205799"/>
                <a:ext cx="10470559" cy="369332"/>
              </a:xfrm>
              <a:prstGeom prst="rect">
                <a:avLst/>
              </a:prstGeom>
              <a:blipFill>
                <a:blip r:embed="rId14"/>
                <a:stretch>
                  <a:fillRect l="-4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466724" y="4808933"/>
            <a:ext cx="5242699" cy="435265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1258" y="627988"/>
            <a:ext cx="3103184" cy="15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4" y="502168"/>
            <a:ext cx="5229226" cy="30448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" y="530617"/>
            <a:ext cx="5986668" cy="502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7" y="3756837"/>
            <a:ext cx="4544188" cy="30212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87" y="4081463"/>
            <a:ext cx="4576763" cy="209389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69638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1474520"/>
            <a:ext cx="5016499" cy="7906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2583" y="234616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lur kernel: h (</a:t>
            </a:r>
            <a:r>
              <a:rPr lang="en-US" dirty="0" err="1" smtClean="0"/>
              <a:t>bicubic</a:t>
            </a:r>
            <a:r>
              <a:rPr lang="en-US" dirty="0" smtClean="0"/>
              <a:t> by default)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4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348</Words>
  <Application>Microsoft Office PowerPoint</Application>
  <PresentationFormat>宽屏</PresentationFormat>
  <Paragraphs>39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主题​​</vt:lpstr>
      <vt:lpstr>Group Meeting CVPR oral paper</vt:lpstr>
      <vt:lpstr>Paper list: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Weibing Zhao (218019046)</dc:creator>
  <cp:lastModifiedBy>Weibing Zhao (218019046)</cp:lastModifiedBy>
  <cp:revision>349</cp:revision>
  <dcterms:created xsi:type="dcterms:W3CDTF">2020-06-23T07:53:24Z</dcterms:created>
  <dcterms:modified xsi:type="dcterms:W3CDTF">2020-06-25T15:27:38Z</dcterms:modified>
</cp:coreProperties>
</file>